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Blueberry" charset="1" panose="02000500000000000000"/>
      <p:regular r:id="rId14"/>
    </p:embeddedFont>
    <p:embeddedFont>
      <p:font typeface="Breeze-kissed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jpe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jpe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jpe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70" r="0" b="-33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35221" y="3140584"/>
            <a:ext cx="13617558" cy="4005832"/>
          </a:xfrm>
          <a:custGeom>
            <a:avLst/>
            <a:gdLst/>
            <a:ahLst/>
            <a:cxnLst/>
            <a:rect r="r" b="b" t="t" l="l"/>
            <a:pathLst>
              <a:path h="4005832" w="13617558">
                <a:moveTo>
                  <a:pt x="0" y="0"/>
                </a:moveTo>
                <a:lnTo>
                  <a:pt x="13617558" y="0"/>
                </a:lnTo>
                <a:lnTo>
                  <a:pt x="13617558" y="4005832"/>
                </a:lnTo>
                <a:lnTo>
                  <a:pt x="0" y="400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87749">
            <a:off x="896731" y="902603"/>
            <a:ext cx="3669743" cy="3957566"/>
          </a:xfrm>
          <a:custGeom>
            <a:avLst/>
            <a:gdLst/>
            <a:ahLst/>
            <a:cxnLst/>
            <a:rect r="r" b="b" t="t" l="l"/>
            <a:pathLst>
              <a:path h="3957566" w="3669743">
                <a:moveTo>
                  <a:pt x="0" y="0"/>
                </a:moveTo>
                <a:lnTo>
                  <a:pt x="3669743" y="0"/>
                </a:lnTo>
                <a:lnTo>
                  <a:pt x="3669743" y="3957566"/>
                </a:lnTo>
                <a:lnTo>
                  <a:pt x="0" y="395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00808" y="5523025"/>
            <a:ext cx="3503943" cy="4194960"/>
          </a:xfrm>
          <a:custGeom>
            <a:avLst/>
            <a:gdLst/>
            <a:ahLst/>
            <a:cxnLst/>
            <a:rect r="r" b="b" t="t" l="l"/>
            <a:pathLst>
              <a:path h="4194960" w="3503943">
                <a:moveTo>
                  <a:pt x="0" y="0"/>
                </a:moveTo>
                <a:lnTo>
                  <a:pt x="3503943" y="0"/>
                </a:lnTo>
                <a:lnTo>
                  <a:pt x="3503943" y="4194960"/>
                </a:lnTo>
                <a:lnTo>
                  <a:pt x="0" y="41949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205046">
            <a:off x="1284217" y="6453093"/>
            <a:ext cx="3401537" cy="3307863"/>
          </a:xfrm>
          <a:custGeom>
            <a:avLst/>
            <a:gdLst/>
            <a:ahLst/>
            <a:cxnLst/>
            <a:rect r="r" b="b" t="t" l="l"/>
            <a:pathLst>
              <a:path h="3307863" w="3401537">
                <a:moveTo>
                  <a:pt x="0" y="0"/>
                </a:moveTo>
                <a:lnTo>
                  <a:pt x="3401537" y="0"/>
                </a:lnTo>
                <a:lnTo>
                  <a:pt x="3401537" y="3307863"/>
                </a:lnTo>
                <a:lnTo>
                  <a:pt x="0" y="33078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62188" y="7620505"/>
            <a:ext cx="2885191" cy="3063427"/>
          </a:xfrm>
          <a:custGeom>
            <a:avLst/>
            <a:gdLst/>
            <a:ahLst/>
            <a:cxnLst/>
            <a:rect r="r" b="b" t="t" l="l"/>
            <a:pathLst>
              <a:path h="3063427" w="2885191">
                <a:moveTo>
                  <a:pt x="0" y="0"/>
                </a:moveTo>
                <a:lnTo>
                  <a:pt x="2885191" y="0"/>
                </a:lnTo>
                <a:lnTo>
                  <a:pt x="2885191" y="3063427"/>
                </a:lnTo>
                <a:lnTo>
                  <a:pt x="0" y="30634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205046">
            <a:off x="7222746" y="-195142"/>
            <a:ext cx="3373222" cy="3280328"/>
          </a:xfrm>
          <a:custGeom>
            <a:avLst/>
            <a:gdLst/>
            <a:ahLst/>
            <a:cxnLst/>
            <a:rect r="r" b="b" t="t" l="l"/>
            <a:pathLst>
              <a:path h="3280328" w="3373222">
                <a:moveTo>
                  <a:pt x="0" y="0"/>
                </a:moveTo>
                <a:lnTo>
                  <a:pt x="3373222" y="0"/>
                </a:lnTo>
                <a:lnTo>
                  <a:pt x="3373222" y="3280328"/>
                </a:lnTo>
                <a:lnTo>
                  <a:pt x="0" y="32803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046185">
            <a:off x="13892874" y="465869"/>
            <a:ext cx="2885191" cy="3063427"/>
          </a:xfrm>
          <a:custGeom>
            <a:avLst/>
            <a:gdLst/>
            <a:ahLst/>
            <a:cxnLst/>
            <a:rect r="r" b="b" t="t" l="l"/>
            <a:pathLst>
              <a:path h="3063427" w="2885191">
                <a:moveTo>
                  <a:pt x="0" y="0"/>
                </a:moveTo>
                <a:lnTo>
                  <a:pt x="2885191" y="0"/>
                </a:lnTo>
                <a:lnTo>
                  <a:pt x="2885191" y="3063427"/>
                </a:lnTo>
                <a:lnTo>
                  <a:pt x="0" y="30634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586496">
            <a:off x="4301332" y="116295"/>
            <a:ext cx="2071986" cy="474869"/>
          </a:xfrm>
          <a:custGeom>
            <a:avLst/>
            <a:gdLst/>
            <a:ahLst/>
            <a:cxnLst/>
            <a:rect r="r" b="b" t="t" l="l"/>
            <a:pathLst>
              <a:path h="474869" w="2071986">
                <a:moveTo>
                  <a:pt x="0" y="0"/>
                </a:moveTo>
                <a:lnTo>
                  <a:pt x="2071986" y="0"/>
                </a:lnTo>
                <a:lnTo>
                  <a:pt x="2071986" y="474869"/>
                </a:lnTo>
                <a:lnTo>
                  <a:pt x="0" y="4748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3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42277" y="4050151"/>
            <a:ext cx="12203447" cy="3379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2"/>
              </a:lnSpc>
            </a:pPr>
            <a:r>
              <a:rPr lang="en-US" sz="6452" spc="406">
                <a:solidFill>
                  <a:srgbClr val="543923"/>
                </a:solidFill>
                <a:latin typeface="Blueberry"/>
                <a:ea typeface="Blueberry"/>
                <a:cs typeface="Blueberry"/>
                <a:sym typeface="Blueberry"/>
              </a:rPr>
              <a:t>Financial Data Extractor &amp; Reporter</a:t>
            </a:r>
          </a:p>
          <a:p>
            <a:pPr algn="ctr">
              <a:lnSpc>
                <a:spcPts val="9032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337325" y="6230203"/>
            <a:ext cx="7613350" cy="91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5"/>
              </a:lnSpc>
              <a:spcBef>
                <a:spcPct val="0"/>
              </a:spcBef>
            </a:pPr>
            <a:r>
              <a:rPr lang="en-US" sz="4803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By:Aditi Mandal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1767038">
            <a:off x="16822625" y="3837293"/>
            <a:ext cx="2071986" cy="474869"/>
          </a:xfrm>
          <a:custGeom>
            <a:avLst/>
            <a:gdLst/>
            <a:ahLst/>
            <a:cxnLst/>
            <a:rect r="r" b="b" t="t" l="l"/>
            <a:pathLst>
              <a:path h="474869" w="2071986">
                <a:moveTo>
                  <a:pt x="0" y="0"/>
                </a:moveTo>
                <a:lnTo>
                  <a:pt x="2071986" y="0"/>
                </a:lnTo>
                <a:lnTo>
                  <a:pt x="2071986" y="474869"/>
                </a:lnTo>
                <a:lnTo>
                  <a:pt x="0" y="4748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3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767038">
            <a:off x="12145953" y="116295"/>
            <a:ext cx="2071986" cy="474869"/>
          </a:xfrm>
          <a:custGeom>
            <a:avLst/>
            <a:gdLst/>
            <a:ahLst/>
            <a:cxnLst/>
            <a:rect r="r" b="b" t="t" l="l"/>
            <a:pathLst>
              <a:path h="474869" w="2071986">
                <a:moveTo>
                  <a:pt x="0" y="0"/>
                </a:moveTo>
                <a:lnTo>
                  <a:pt x="2071986" y="0"/>
                </a:lnTo>
                <a:lnTo>
                  <a:pt x="2071986" y="474869"/>
                </a:lnTo>
                <a:lnTo>
                  <a:pt x="0" y="4748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3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951986">
            <a:off x="11914682" y="8764427"/>
            <a:ext cx="2071986" cy="474869"/>
          </a:xfrm>
          <a:custGeom>
            <a:avLst/>
            <a:gdLst/>
            <a:ahLst/>
            <a:cxnLst/>
            <a:rect r="r" b="b" t="t" l="l"/>
            <a:pathLst>
              <a:path h="474869" w="2071986">
                <a:moveTo>
                  <a:pt x="0" y="0"/>
                </a:moveTo>
                <a:lnTo>
                  <a:pt x="2071986" y="0"/>
                </a:lnTo>
                <a:lnTo>
                  <a:pt x="2071986" y="474869"/>
                </a:lnTo>
                <a:lnTo>
                  <a:pt x="0" y="4748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3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422059">
            <a:off x="4301332" y="9812658"/>
            <a:ext cx="2071986" cy="474869"/>
          </a:xfrm>
          <a:custGeom>
            <a:avLst/>
            <a:gdLst/>
            <a:ahLst/>
            <a:cxnLst/>
            <a:rect r="r" b="b" t="t" l="l"/>
            <a:pathLst>
              <a:path h="474869" w="2071986">
                <a:moveTo>
                  <a:pt x="0" y="0"/>
                </a:moveTo>
                <a:lnTo>
                  <a:pt x="2071986" y="0"/>
                </a:lnTo>
                <a:lnTo>
                  <a:pt x="2071986" y="474869"/>
                </a:lnTo>
                <a:lnTo>
                  <a:pt x="0" y="4748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3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422059">
            <a:off x="-672347" y="6160594"/>
            <a:ext cx="2071986" cy="474869"/>
          </a:xfrm>
          <a:custGeom>
            <a:avLst/>
            <a:gdLst/>
            <a:ahLst/>
            <a:cxnLst/>
            <a:rect r="r" b="b" t="t" l="l"/>
            <a:pathLst>
              <a:path h="474869" w="2071986">
                <a:moveTo>
                  <a:pt x="0" y="0"/>
                </a:moveTo>
                <a:lnTo>
                  <a:pt x="2071985" y="0"/>
                </a:lnTo>
                <a:lnTo>
                  <a:pt x="2071985" y="474869"/>
                </a:lnTo>
                <a:lnTo>
                  <a:pt x="0" y="4748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3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422059">
            <a:off x="-449175" y="34012"/>
            <a:ext cx="2071986" cy="474869"/>
          </a:xfrm>
          <a:custGeom>
            <a:avLst/>
            <a:gdLst/>
            <a:ahLst/>
            <a:cxnLst/>
            <a:rect r="r" b="b" t="t" l="l"/>
            <a:pathLst>
              <a:path h="474869" w="2071986">
                <a:moveTo>
                  <a:pt x="0" y="0"/>
                </a:moveTo>
                <a:lnTo>
                  <a:pt x="2071985" y="0"/>
                </a:lnTo>
                <a:lnTo>
                  <a:pt x="2071985" y="474868"/>
                </a:lnTo>
                <a:lnTo>
                  <a:pt x="0" y="4748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3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422059">
            <a:off x="16847816" y="10049566"/>
            <a:ext cx="2071986" cy="474869"/>
          </a:xfrm>
          <a:custGeom>
            <a:avLst/>
            <a:gdLst/>
            <a:ahLst/>
            <a:cxnLst/>
            <a:rect r="r" b="b" t="t" l="l"/>
            <a:pathLst>
              <a:path h="474869" w="2071986">
                <a:moveTo>
                  <a:pt x="0" y="0"/>
                </a:moveTo>
                <a:lnTo>
                  <a:pt x="2071986" y="0"/>
                </a:lnTo>
                <a:lnTo>
                  <a:pt x="2071986" y="474868"/>
                </a:lnTo>
                <a:lnTo>
                  <a:pt x="0" y="4748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3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6750975">
            <a:off x="-7293" y="10226763"/>
            <a:ext cx="2071986" cy="474869"/>
          </a:xfrm>
          <a:custGeom>
            <a:avLst/>
            <a:gdLst/>
            <a:ahLst/>
            <a:cxnLst/>
            <a:rect r="r" b="b" t="t" l="l"/>
            <a:pathLst>
              <a:path h="474869" w="2071986">
                <a:moveTo>
                  <a:pt x="0" y="0"/>
                </a:moveTo>
                <a:lnTo>
                  <a:pt x="2071986" y="0"/>
                </a:lnTo>
                <a:lnTo>
                  <a:pt x="2071986" y="474869"/>
                </a:lnTo>
                <a:lnTo>
                  <a:pt x="0" y="4748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3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1436379">
            <a:off x="17396010" y="399954"/>
            <a:ext cx="2071986" cy="474869"/>
          </a:xfrm>
          <a:custGeom>
            <a:avLst/>
            <a:gdLst/>
            <a:ahLst/>
            <a:cxnLst/>
            <a:rect r="r" b="b" t="t" l="l"/>
            <a:pathLst>
              <a:path h="474869" w="2071986">
                <a:moveTo>
                  <a:pt x="0" y="0"/>
                </a:moveTo>
                <a:lnTo>
                  <a:pt x="2071986" y="0"/>
                </a:lnTo>
                <a:lnTo>
                  <a:pt x="2071986" y="474868"/>
                </a:lnTo>
                <a:lnTo>
                  <a:pt x="0" y="4748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3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70" r="0" b="-33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5008" y="5429039"/>
            <a:ext cx="4814056" cy="3209371"/>
          </a:xfrm>
          <a:custGeom>
            <a:avLst/>
            <a:gdLst/>
            <a:ahLst/>
            <a:cxnLst/>
            <a:rect r="r" b="b" t="t" l="l"/>
            <a:pathLst>
              <a:path h="3209371" w="4814056">
                <a:moveTo>
                  <a:pt x="0" y="0"/>
                </a:moveTo>
                <a:lnTo>
                  <a:pt x="4814056" y="0"/>
                </a:lnTo>
                <a:lnTo>
                  <a:pt x="4814056" y="3209371"/>
                </a:lnTo>
                <a:lnTo>
                  <a:pt x="0" y="3209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38080" y="5429039"/>
            <a:ext cx="4814056" cy="3209371"/>
          </a:xfrm>
          <a:custGeom>
            <a:avLst/>
            <a:gdLst/>
            <a:ahLst/>
            <a:cxnLst/>
            <a:rect r="r" b="b" t="t" l="l"/>
            <a:pathLst>
              <a:path h="3209371" w="4814056">
                <a:moveTo>
                  <a:pt x="0" y="0"/>
                </a:moveTo>
                <a:lnTo>
                  <a:pt x="4814056" y="0"/>
                </a:lnTo>
                <a:lnTo>
                  <a:pt x="4814056" y="3209371"/>
                </a:lnTo>
                <a:lnTo>
                  <a:pt x="0" y="3209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28936" y="5429039"/>
            <a:ext cx="4814056" cy="3209371"/>
          </a:xfrm>
          <a:custGeom>
            <a:avLst/>
            <a:gdLst/>
            <a:ahLst/>
            <a:cxnLst/>
            <a:rect r="r" b="b" t="t" l="l"/>
            <a:pathLst>
              <a:path h="3209371" w="4814056">
                <a:moveTo>
                  <a:pt x="0" y="0"/>
                </a:moveTo>
                <a:lnTo>
                  <a:pt x="4814056" y="0"/>
                </a:lnTo>
                <a:lnTo>
                  <a:pt x="4814056" y="3209371"/>
                </a:lnTo>
                <a:lnTo>
                  <a:pt x="0" y="3209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11312" y="1535126"/>
            <a:ext cx="9065375" cy="1291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01"/>
              </a:lnSpc>
              <a:spcBef>
                <a:spcPct val="0"/>
              </a:spcBef>
            </a:pPr>
            <a:r>
              <a:rPr lang="en-US" sz="7572" spc="477">
                <a:solidFill>
                  <a:srgbClr val="543923"/>
                </a:solidFill>
                <a:latin typeface="Blueberry"/>
                <a:ea typeface="Blueberry"/>
                <a:cs typeface="Blueberry"/>
                <a:sym typeface="Blueberry"/>
              </a:rPr>
              <a:t>Introduction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930594">
            <a:off x="1468637" y="1047386"/>
            <a:ext cx="2892346" cy="3063427"/>
          </a:xfrm>
          <a:custGeom>
            <a:avLst/>
            <a:gdLst/>
            <a:ahLst/>
            <a:cxnLst/>
            <a:rect r="r" b="b" t="t" l="l"/>
            <a:pathLst>
              <a:path h="3063427" w="2892346">
                <a:moveTo>
                  <a:pt x="0" y="0"/>
                </a:moveTo>
                <a:lnTo>
                  <a:pt x="2892346" y="0"/>
                </a:lnTo>
                <a:lnTo>
                  <a:pt x="2892346" y="3063428"/>
                </a:lnTo>
                <a:lnTo>
                  <a:pt x="0" y="3063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073152">
            <a:off x="13966425" y="1086575"/>
            <a:ext cx="2892346" cy="3063427"/>
          </a:xfrm>
          <a:custGeom>
            <a:avLst/>
            <a:gdLst/>
            <a:ahLst/>
            <a:cxnLst/>
            <a:rect r="r" b="b" t="t" l="l"/>
            <a:pathLst>
              <a:path h="3063427" w="2892346">
                <a:moveTo>
                  <a:pt x="2892345" y="0"/>
                </a:moveTo>
                <a:lnTo>
                  <a:pt x="0" y="0"/>
                </a:lnTo>
                <a:lnTo>
                  <a:pt x="0" y="3063427"/>
                </a:lnTo>
                <a:lnTo>
                  <a:pt x="2892345" y="3063427"/>
                </a:lnTo>
                <a:lnTo>
                  <a:pt x="28923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631893">
            <a:off x="8403074" y="4528922"/>
            <a:ext cx="1573460" cy="717891"/>
          </a:xfrm>
          <a:custGeom>
            <a:avLst/>
            <a:gdLst/>
            <a:ahLst/>
            <a:cxnLst/>
            <a:rect r="r" b="b" t="t" l="l"/>
            <a:pathLst>
              <a:path h="717891" w="1573460">
                <a:moveTo>
                  <a:pt x="0" y="0"/>
                </a:moveTo>
                <a:lnTo>
                  <a:pt x="1573460" y="0"/>
                </a:lnTo>
                <a:lnTo>
                  <a:pt x="1573460" y="717891"/>
                </a:lnTo>
                <a:lnTo>
                  <a:pt x="0" y="7178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45239" y="5544603"/>
            <a:ext cx="4921266" cy="3217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6969" indent="-413484" lvl="1">
              <a:lnSpc>
                <a:spcPts val="5362"/>
              </a:lnSpc>
              <a:buAutoNum type="arabicPeriod" startAt="1"/>
            </a:pPr>
            <a:r>
              <a:rPr lang="en-US" sz="3830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Fetches cryptocurrency price data from CoinGecko API</a:t>
            </a:r>
          </a:p>
          <a:p>
            <a:pPr algn="ctr">
              <a:lnSpc>
                <a:spcPts val="334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015966" y="5486880"/>
            <a:ext cx="4256069" cy="3157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5"/>
              </a:lnSpc>
            </a:pPr>
            <a:r>
              <a:rPr lang="en-US" sz="4103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2.Visualizes the price trend using matplotlib</a:t>
            </a:r>
          </a:p>
          <a:p>
            <a:pPr algn="ctr">
              <a:lnSpc>
                <a:spcPts val="7425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999936" y="5638032"/>
            <a:ext cx="4259364" cy="343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2"/>
              </a:lnSpc>
            </a:pPr>
            <a:r>
              <a:rPr lang="en-US" sz="3822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3.Generates a plain English report using OpenAI's GPT-4 model</a:t>
            </a:r>
          </a:p>
          <a:p>
            <a:pPr algn="ctr">
              <a:lnSpc>
                <a:spcPts val="5352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7597342">
            <a:off x="2612082" y="4492515"/>
            <a:ext cx="1573460" cy="717891"/>
          </a:xfrm>
          <a:custGeom>
            <a:avLst/>
            <a:gdLst/>
            <a:ahLst/>
            <a:cxnLst/>
            <a:rect r="r" b="b" t="t" l="l"/>
            <a:pathLst>
              <a:path h="717891" w="1573460">
                <a:moveTo>
                  <a:pt x="0" y="0"/>
                </a:moveTo>
                <a:lnTo>
                  <a:pt x="1573460" y="0"/>
                </a:lnTo>
                <a:lnTo>
                  <a:pt x="1573460" y="717891"/>
                </a:lnTo>
                <a:lnTo>
                  <a:pt x="0" y="7178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3620931">
            <a:off x="13924715" y="4476770"/>
            <a:ext cx="1573460" cy="717891"/>
          </a:xfrm>
          <a:custGeom>
            <a:avLst/>
            <a:gdLst/>
            <a:ahLst/>
            <a:cxnLst/>
            <a:rect r="r" b="b" t="t" l="l"/>
            <a:pathLst>
              <a:path h="717891" w="1573460">
                <a:moveTo>
                  <a:pt x="0" y="0"/>
                </a:moveTo>
                <a:lnTo>
                  <a:pt x="1573460" y="0"/>
                </a:lnTo>
                <a:lnTo>
                  <a:pt x="1573460" y="717891"/>
                </a:lnTo>
                <a:lnTo>
                  <a:pt x="0" y="7178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70" r="0" b="-33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934857"/>
            <a:ext cx="10907569" cy="3208643"/>
          </a:xfrm>
          <a:custGeom>
            <a:avLst/>
            <a:gdLst/>
            <a:ahLst/>
            <a:cxnLst/>
            <a:rect r="r" b="b" t="t" l="l"/>
            <a:pathLst>
              <a:path h="3208643" w="10907569">
                <a:moveTo>
                  <a:pt x="0" y="0"/>
                </a:moveTo>
                <a:lnTo>
                  <a:pt x="10907569" y="0"/>
                </a:lnTo>
                <a:lnTo>
                  <a:pt x="10907569" y="3208643"/>
                </a:lnTo>
                <a:lnTo>
                  <a:pt x="0" y="320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18999" y="5906782"/>
            <a:ext cx="10907569" cy="3208643"/>
          </a:xfrm>
          <a:custGeom>
            <a:avLst/>
            <a:gdLst/>
            <a:ahLst/>
            <a:cxnLst/>
            <a:rect r="r" b="b" t="t" l="l"/>
            <a:pathLst>
              <a:path h="3208643" w="10907569">
                <a:moveTo>
                  <a:pt x="0" y="0"/>
                </a:moveTo>
                <a:lnTo>
                  <a:pt x="10907569" y="0"/>
                </a:lnTo>
                <a:lnTo>
                  <a:pt x="10907569" y="3208643"/>
                </a:lnTo>
                <a:lnTo>
                  <a:pt x="0" y="320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498160" y="2375919"/>
            <a:ext cx="4761140" cy="316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6024" spc="379">
                <a:solidFill>
                  <a:srgbClr val="543923"/>
                </a:solidFill>
                <a:latin typeface="Blueberry"/>
                <a:ea typeface="Blueberry"/>
                <a:cs typeface="Blueberry"/>
                <a:sym typeface="Blueberry"/>
              </a:rPr>
              <a:t>Key Features</a:t>
            </a:r>
          </a:p>
          <a:p>
            <a:pPr algn="ctr">
              <a:lnSpc>
                <a:spcPts val="8434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801507"/>
            <a:ext cx="10454393" cy="305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2"/>
              </a:lnSpc>
            </a:pPr>
            <a:r>
              <a:rPr lang="en-US" sz="3323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1. Data Extraction</a:t>
            </a:r>
          </a:p>
          <a:p>
            <a:pPr algn="ctr" marL="717487" indent="-358743" lvl="1">
              <a:lnSpc>
                <a:spcPts val="4652"/>
              </a:lnSpc>
              <a:buFont typeface="Arial"/>
              <a:buChar char="•"/>
            </a:pPr>
            <a:r>
              <a:rPr lang="en-US" sz="3323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Fetches 30 days of historical price data for Bitcoin (or other assets) from CoinGecko API</a:t>
            </a:r>
          </a:p>
          <a:p>
            <a:pPr algn="ctr" marL="717487" indent="-358743" lvl="1">
              <a:lnSpc>
                <a:spcPts val="4652"/>
              </a:lnSpc>
              <a:buFont typeface="Arial"/>
              <a:buChar char="•"/>
            </a:pPr>
            <a:r>
              <a:rPr lang="en-US" sz="3323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Processes the data into a pandas DataFrame with daily average prices</a:t>
            </a:r>
          </a:p>
          <a:p>
            <a:pPr algn="ctr">
              <a:lnSpc>
                <a:spcPts val="7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172335" y="6148453"/>
            <a:ext cx="11180614" cy="259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2"/>
              </a:lnSpc>
            </a:pPr>
            <a:r>
              <a:rPr lang="en-US" sz="3509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2. Data Visualization</a:t>
            </a:r>
          </a:p>
          <a:p>
            <a:pPr algn="ctr" marL="757641" indent="-378820" lvl="1">
              <a:lnSpc>
                <a:spcPts val="4912"/>
              </a:lnSpc>
              <a:buFont typeface="Arial"/>
              <a:buChar char="•"/>
            </a:pPr>
            <a:r>
              <a:rPr lang="en-US" sz="3509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Creates a clean line chart showing the price trend over time</a:t>
            </a:r>
          </a:p>
          <a:p>
            <a:pPr algn="ctr" marL="757641" indent="-378820" lvl="1">
              <a:lnSpc>
                <a:spcPts val="4912"/>
              </a:lnSpc>
              <a:buFont typeface="Arial"/>
              <a:buChar char="•"/>
            </a:pPr>
            <a:r>
              <a:rPr lang="en-US" sz="3509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Includes proper labeling with title, axes, and grid lines</a:t>
            </a:r>
          </a:p>
          <a:p>
            <a:pPr algn="ctr" marL="757641" indent="-378820" lvl="1">
              <a:lnSpc>
                <a:spcPts val="4912"/>
              </a:lnSpc>
              <a:buFont typeface="Arial"/>
              <a:buChar char="•"/>
            </a:pPr>
            <a:r>
              <a:rPr lang="en-US" sz="3509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Saves the visualization as "trend.png"</a:t>
            </a:r>
          </a:p>
          <a:p>
            <a:pPr algn="ctr">
              <a:lnSpc>
                <a:spcPts val="84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95010" y="6096854"/>
            <a:ext cx="3977659" cy="3690612"/>
          </a:xfrm>
          <a:custGeom>
            <a:avLst/>
            <a:gdLst/>
            <a:ahLst/>
            <a:cxnLst/>
            <a:rect r="r" b="b" t="t" l="l"/>
            <a:pathLst>
              <a:path h="3690612" w="3977659">
                <a:moveTo>
                  <a:pt x="0" y="0"/>
                </a:moveTo>
                <a:lnTo>
                  <a:pt x="3977660" y="0"/>
                </a:lnTo>
                <a:lnTo>
                  <a:pt x="3977660" y="3690612"/>
                </a:lnTo>
                <a:lnTo>
                  <a:pt x="0" y="3690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70" r="0" b="-33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18999" y="2438983"/>
            <a:ext cx="10907569" cy="3208643"/>
          </a:xfrm>
          <a:custGeom>
            <a:avLst/>
            <a:gdLst/>
            <a:ahLst/>
            <a:cxnLst/>
            <a:rect r="r" b="b" t="t" l="l"/>
            <a:pathLst>
              <a:path h="3208643" w="10907569">
                <a:moveTo>
                  <a:pt x="0" y="0"/>
                </a:moveTo>
                <a:lnTo>
                  <a:pt x="10907569" y="0"/>
                </a:lnTo>
                <a:lnTo>
                  <a:pt x="10907569" y="3208643"/>
                </a:lnTo>
                <a:lnTo>
                  <a:pt x="0" y="320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18999" y="5906782"/>
            <a:ext cx="10907569" cy="3208643"/>
          </a:xfrm>
          <a:custGeom>
            <a:avLst/>
            <a:gdLst/>
            <a:ahLst/>
            <a:cxnLst/>
            <a:rect r="r" b="b" t="t" l="l"/>
            <a:pathLst>
              <a:path h="3208643" w="10907569">
                <a:moveTo>
                  <a:pt x="0" y="0"/>
                </a:moveTo>
                <a:lnTo>
                  <a:pt x="10907569" y="0"/>
                </a:lnTo>
                <a:lnTo>
                  <a:pt x="10907569" y="3208643"/>
                </a:lnTo>
                <a:lnTo>
                  <a:pt x="0" y="320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67586" y="1493504"/>
            <a:ext cx="9721640" cy="829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4239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3. Report Generation</a:t>
            </a:r>
          </a:p>
          <a:p>
            <a:pPr algn="ctr" marL="915257" indent="-457628" lvl="1">
              <a:lnSpc>
                <a:spcPts val="5934"/>
              </a:lnSpc>
              <a:buFont typeface="Arial"/>
              <a:buChar char="•"/>
            </a:pPr>
            <a:r>
              <a:rPr lang="en-US" sz="4239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Calculates percentage price change over the period</a:t>
            </a:r>
          </a:p>
          <a:p>
            <a:pPr algn="ctr" marL="915257" indent="-457628" lvl="1">
              <a:lnSpc>
                <a:spcPts val="5934"/>
              </a:lnSpc>
              <a:buFont typeface="Arial"/>
              <a:buChar char="•"/>
            </a:pPr>
            <a:r>
              <a:rPr lang="en-US" sz="4239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Uses OpenAI's GPT-4 to generate insights about:</a:t>
            </a:r>
          </a:p>
          <a:p>
            <a:pPr algn="ctr">
              <a:lnSpc>
                <a:spcPts val="5934"/>
              </a:lnSpc>
            </a:pPr>
          </a:p>
          <a:p>
            <a:pPr algn="ctr" marL="1830513" indent="-610171" lvl="2">
              <a:lnSpc>
                <a:spcPts val="5934"/>
              </a:lnSpc>
              <a:buFont typeface="Arial"/>
              <a:buChar char="⚬"/>
            </a:pPr>
            <a:r>
              <a:rPr lang="en-US" sz="4239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Potential reasons for the price trend</a:t>
            </a:r>
          </a:p>
          <a:p>
            <a:pPr algn="ctr" marL="1830513" indent="-610171" lvl="2">
              <a:lnSpc>
                <a:spcPts val="5934"/>
              </a:lnSpc>
              <a:buFont typeface="Arial"/>
              <a:buChar char="⚬"/>
            </a:pPr>
            <a:r>
              <a:rPr lang="en-US" sz="4239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Investment recommendations (buy/hold/sell)</a:t>
            </a:r>
          </a:p>
          <a:p>
            <a:pPr algn="ctr" marL="915257" indent="-457628" lvl="1">
              <a:lnSpc>
                <a:spcPts val="5934"/>
              </a:lnSpc>
              <a:buFont typeface="Arial"/>
              <a:buChar char="•"/>
            </a:pPr>
            <a:r>
              <a:rPr lang="en-US" sz="4239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Presents the analysis in simple English</a:t>
            </a:r>
          </a:p>
          <a:p>
            <a:pPr algn="ctr">
              <a:lnSpc>
                <a:spcPts val="5934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95010" y="6096854"/>
            <a:ext cx="3977659" cy="3690612"/>
          </a:xfrm>
          <a:custGeom>
            <a:avLst/>
            <a:gdLst/>
            <a:ahLst/>
            <a:cxnLst/>
            <a:rect r="r" b="b" t="t" l="l"/>
            <a:pathLst>
              <a:path h="3690612" w="3977659">
                <a:moveTo>
                  <a:pt x="0" y="0"/>
                </a:moveTo>
                <a:lnTo>
                  <a:pt x="3977660" y="0"/>
                </a:lnTo>
                <a:lnTo>
                  <a:pt x="3977660" y="3690612"/>
                </a:lnTo>
                <a:lnTo>
                  <a:pt x="0" y="3690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70" r="0" b="-337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2895" y="914400"/>
            <a:ext cx="7366909" cy="301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6"/>
              </a:lnSpc>
            </a:pPr>
            <a:r>
              <a:rPr lang="en-US" sz="5733" spc="361">
                <a:solidFill>
                  <a:srgbClr val="543923"/>
                </a:solidFill>
                <a:latin typeface="Blueberry"/>
                <a:ea typeface="Blueberry"/>
                <a:cs typeface="Blueberry"/>
                <a:sym typeface="Blueberry"/>
              </a:rPr>
              <a:t>Technical Implementation</a:t>
            </a:r>
          </a:p>
          <a:p>
            <a:pPr algn="ctr">
              <a:lnSpc>
                <a:spcPts val="8026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941562" y="6233986"/>
            <a:ext cx="4814056" cy="3209371"/>
          </a:xfrm>
          <a:custGeom>
            <a:avLst/>
            <a:gdLst/>
            <a:ahLst/>
            <a:cxnLst/>
            <a:rect r="r" b="b" t="t" l="l"/>
            <a:pathLst>
              <a:path h="3209371" w="4814056">
                <a:moveTo>
                  <a:pt x="0" y="0"/>
                </a:moveTo>
                <a:lnTo>
                  <a:pt x="4814056" y="0"/>
                </a:lnTo>
                <a:lnTo>
                  <a:pt x="4814056" y="3209371"/>
                </a:lnTo>
                <a:lnTo>
                  <a:pt x="0" y="3209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92583" y="6233986"/>
            <a:ext cx="4814056" cy="3209371"/>
          </a:xfrm>
          <a:custGeom>
            <a:avLst/>
            <a:gdLst/>
            <a:ahLst/>
            <a:cxnLst/>
            <a:rect r="r" b="b" t="t" l="l"/>
            <a:pathLst>
              <a:path h="3209371" w="4814056">
                <a:moveTo>
                  <a:pt x="0" y="0"/>
                </a:moveTo>
                <a:lnTo>
                  <a:pt x="4814056" y="0"/>
                </a:lnTo>
                <a:lnTo>
                  <a:pt x="4814056" y="3209371"/>
                </a:lnTo>
                <a:lnTo>
                  <a:pt x="0" y="3209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34262" y="1481865"/>
            <a:ext cx="5492453" cy="3661635"/>
          </a:xfrm>
          <a:custGeom>
            <a:avLst/>
            <a:gdLst/>
            <a:ahLst/>
            <a:cxnLst/>
            <a:rect r="r" b="b" t="t" l="l"/>
            <a:pathLst>
              <a:path h="3661635" w="5492453">
                <a:moveTo>
                  <a:pt x="0" y="0"/>
                </a:moveTo>
                <a:lnTo>
                  <a:pt x="5492452" y="0"/>
                </a:lnTo>
                <a:lnTo>
                  <a:pt x="5492452" y="3661635"/>
                </a:lnTo>
                <a:lnTo>
                  <a:pt x="0" y="36616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67040" y="6555211"/>
            <a:ext cx="4363101" cy="2703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3157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Error Handling</a:t>
            </a:r>
          </a:p>
          <a:p>
            <a:pPr algn="ctr" marL="681673" indent="-340837" lvl="1">
              <a:lnSpc>
                <a:spcPts val="3504"/>
              </a:lnSpc>
              <a:buFont typeface="Arial"/>
              <a:buChar char="•"/>
            </a:pPr>
            <a:r>
              <a:rPr lang="en-US" sz="3157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Includes try-catch blocks for API calls</a:t>
            </a:r>
          </a:p>
          <a:p>
            <a:pPr algn="ctr" marL="681673" indent="-340837" lvl="1">
              <a:lnSpc>
                <a:spcPts val="3504"/>
              </a:lnSpc>
              <a:buFont typeface="Arial"/>
              <a:buChar char="•"/>
            </a:pPr>
            <a:r>
              <a:rPr lang="en-US" sz="3157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Provides meaningful error messages</a:t>
            </a:r>
          </a:p>
          <a:p>
            <a:pPr algn="ctr">
              <a:lnSpc>
                <a:spcPts val="350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092583" y="6453551"/>
            <a:ext cx="4588578" cy="280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2"/>
              </a:lnSpc>
            </a:pPr>
            <a:r>
              <a:rPr lang="en-US" sz="2794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Configuration</a:t>
            </a:r>
          </a:p>
          <a:p>
            <a:pPr algn="ctr" marL="603375" indent="-301688" lvl="1">
              <a:lnSpc>
                <a:spcPts val="3102"/>
              </a:lnSpc>
              <a:buFont typeface="Arial"/>
              <a:buChar char="•"/>
            </a:pPr>
            <a:r>
              <a:rPr lang="en-US" sz="2794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Easy to modify parameters (asset, currency, time period)</a:t>
            </a:r>
          </a:p>
          <a:p>
            <a:pPr algn="ctr" marL="603375" indent="-301688" lvl="1">
              <a:lnSpc>
                <a:spcPts val="3102"/>
              </a:lnSpc>
              <a:buFont typeface="Arial"/>
              <a:buChar char="•"/>
            </a:pPr>
            <a:r>
              <a:rPr lang="en-US" sz="2794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API key management through Google Colab secrets</a:t>
            </a:r>
          </a:p>
          <a:p>
            <a:pPr algn="ctr">
              <a:lnSpc>
                <a:spcPts val="310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278661" y="1882702"/>
            <a:ext cx="5803653" cy="2821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3"/>
              </a:lnSpc>
            </a:pPr>
            <a:r>
              <a:rPr lang="en-US" sz="2796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Dependencies</a:t>
            </a:r>
          </a:p>
          <a:p>
            <a:pPr algn="ctr" marL="603689" indent="-301844" lvl="1">
              <a:lnSpc>
                <a:spcPts val="3103"/>
              </a:lnSpc>
              <a:buFont typeface="Arial"/>
              <a:buChar char="•"/>
            </a:pPr>
            <a:r>
              <a:rPr lang="en-US" sz="2796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Python libraries: requests, pandas, matplotlib, openai, datetime</a:t>
            </a:r>
          </a:p>
          <a:p>
            <a:pPr algn="ctr" marL="603689" indent="-301844" lvl="1">
              <a:lnSpc>
                <a:spcPts val="3103"/>
              </a:lnSpc>
              <a:buFont typeface="Arial"/>
              <a:buChar char="•"/>
            </a:pPr>
            <a:r>
              <a:rPr lang="en-US" sz="2796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CoinGecko API for cryptocurrency data</a:t>
            </a:r>
          </a:p>
          <a:p>
            <a:pPr algn="ctr" marL="603689" indent="-301844" lvl="1">
              <a:lnSpc>
                <a:spcPts val="3103"/>
              </a:lnSpc>
              <a:buFont typeface="Arial"/>
              <a:buChar char="•"/>
            </a:pPr>
            <a:r>
              <a:rPr lang="en-US" sz="2796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OpenAI API for natural language generation</a:t>
            </a:r>
          </a:p>
          <a:p>
            <a:pPr algn="ctr">
              <a:lnSpc>
                <a:spcPts val="67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-576217">
            <a:off x="13852275" y="5420052"/>
            <a:ext cx="3681268" cy="4355923"/>
          </a:xfrm>
          <a:custGeom>
            <a:avLst/>
            <a:gdLst/>
            <a:ahLst/>
            <a:cxnLst/>
            <a:rect r="r" b="b" t="t" l="l"/>
            <a:pathLst>
              <a:path h="4355923" w="3681268">
                <a:moveTo>
                  <a:pt x="0" y="0"/>
                </a:moveTo>
                <a:lnTo>
                  <a:pt x="3681268" y="0"/>
                </a:lnTo>
                <a:lnTo>
                  <a:pt x="3681268" y="4355923"/>
                </a:lnTo>
                <a:lnTo>
                  <a:pt x="0" y="4355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631893">
            <a:off x="3894567" y="5559885"/>
            <a:ext cx="908046" cy="414296"/>
          </a:xfrm>
          <a:custGeom>
            <a:avLst/>
            <a:gdLst/>
            <a:ahLst/>
            <a:cxnLst/>
            <a:rect r="r" b="b" t="t" l="l"/>
            <a:pathLst>
              <a:path h="414296" w="908046">
                <a:moveTo>
                  <a:pt x="0" y="0"/>
                </a:moveTo>
                <a:lnTo>
                  <a:pt x="908046" y="0"/>
                </a:lnTo>
                <a:lnTo>
                  <a:pt x="908046" y="414296"/>
                </a:lnTo>
                <a:lnTo>
                  <a:pt x="0" y="414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631893">
            <a:off x="10045588" y="5559885"/>
            <a:ext cx="908046" cy="414296"/>
          </a:xfrm>
          <a:custGeom>
            <a:avLst/>
            <a:gdLst/>
            <a:ahLst/>
            <a:cxnLst/>
            <a:rect r="r" b="b" t="t" l="l"/>
            <a:pathLst>
              <a:path h="414296" w="908046">
                <a:moveTo>
                  <a:pt x="0" y="0"/>
                </a:moveTo>
                <a:lnTo>
                  <a:pt x="908046" y="0"/>
                </a:lnTo>
                <a:lnTo>
                  <a:pt x="908046" y="414296"/>
                </a:lnTo>
                <a:lnTo>
                  <a:pt x="0" y="414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39177">
            <a:off x="10512913" y="2779928"/>
            <a:ext cx="908046" cy="414296"/>
          </a:xfrm>
          <a:custGeom>
            <a:avLst/>
            <a:gdLst/>
            <a:ahLst/>
            <a:cxnLst/>
            <a:rect r="r" b="b" t="t" l="l"/>
            <a:pathLst>
              <a:path h="414296" w="908046">
                <a:moveTo>
                  <a:pt x="0" y="0"/>
                </a:moveTo>
                <a:lnTo>
                  <a:pt x="908047" y="0"/>
                </a:lnTo>
                <a:lnTo>
                  <a:pt x="908047" y="414297"/>
                </a:lnTo>
                <a:lnTo>
                  <a:pt x="0" y="4142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70" r="0" b="-33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877126"/>
            <a:ext cx="4328085" cy="5646514"/>
          </a:xfrm>
          <a:custGeom>
            <a:avLst/>
            <a:gdLst/>
            <a:ahLst/>
            <a:cxnLst/>
            <a:rect r="r" b="b" t="t" l="l"/>
            <a:pathLst>
              <a:path h="5646514" w="4328085">
                <a:moveTo>
                  <a:pt x="0" y="0"/>
                </a:moveTo>
                <a:lnTo>
                  <a:pt x="4328085" y="0"/>
                </a:lnTo>
                <a:lnTo>
                  <a:pt x="4328085" y="5646513"/>
                </a:lnTo>
                <a:lnTo>
                  <a:pt x="0" y="564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6474" y="3877126"/>
            <a:ext cx="11851890" cy="5866087"/>
          </a:xfrm>
          <a:custGeom>
            <a:avLst/>
            <a:gdLst/>
            <a:ahLst/>
            <a:cxnLst/>
            <a:rect r="r" b="b" t="t" l="l"/>
            <a:pathLst>
              <a:path h="5866087" w="11851890">
                <a:moveTo>
                  <a:pt x="0" y="0"/>
                </a:moveTo>
                <a:lnTo>
                  <a:pt x="11851890" y="0"/>
                </a:lnTo>
                <a:lnTo>
                  <a:pt x="11851890" y="5866087"/>
                </a:lnTo>
                <a:lnTo>
                  <a:pt x="0" y="5866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56785" y="933450"/>
            <a:ext cx="8115300" cy="192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3"/>
              </a:lnSpc>
              <a:spcBef>
                <a:spcPct val="0"/>
              </a:spcBef>
            </a:pPr>
            <a:r>
              <a:rPr lang="en-US" sz="5567" spc="350">
                <a:solidFill>
                  <a:srgbClr val="543923"/>
                </a:solidFill>
                <a:latin typeface="Blueberry"/>
                <a:ea typeface="Blueberry"/>
                <a:cs typeface="Blueberry"/>
                <a:sym typeface="Blueberry"/>
              </a:rPr>
              <a:t>Case Studies and Real-World Examples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70" r="0" b="-337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71988" y="1477861"/>
            <a:ext cx="12145261" cy="2219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25"/>
              </a:lnSpc>
            </a:pPr>
            <a:r>
              <a:rPr lang="en-US" sz="6375" spc="401">
                <a:solidFill>
                  <a:srgbClr val="543923"/>
                </a:solidFill>
                <a:latin typeface="Blueberry"/>
                <a:ea typeface="Blueberry"/>
                <a:cs typeface="Blueberry"/>
                <a:sym typeface="Blueberry"/>
              </a:rPr>
              <a:t>Conclusion</a:t>
            </a:r>
          </a:p>
          <a:p>
            <a:pPr algn="l">
              <a:lnSpc>
                <a:spcPts val="8925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96035" y="4851911"/>
            <a:ext cx="14752379" cy="4339658"/>
          </a:xfrm>
          <a:custGeom>
            <a:avLst/>
            <a:gdLst/>
            <a:ahLst/>
            <a:cxnLst/>
            <a:rect r="r" b="b" t="t" l="l"/>
            <a:pathLst>
              <a:path h="4339658" w="14752379">
                <a:moveTo>
                  <a:pt x="0" y="0"/>
                </a:moveTo>
                <a:lnTo>
                  <a:pt x="14752378" y="0"/>
                </a:lnTo>
                <a:lnTo>
                  <a:pt x="14752378" y="4339658"/>
                </a:lnTo>
                <a:lnTo>
                  <a:pt x="0" y="4339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06418" y="4861102"/>
            <a:ext cx="13531612" cy="4140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7"/>
              </a:lnSpc>
              <a:spcBef>
                <a:spcPct val="0"/>
              </a:spcBef>
            </a:pPr>
            <a:r>
              <a:rPr lang="en-US" sz="4619">
                <a:solidFill>
                  <a:srgbClr val="000000"/>
                </a:solidFill>
                <a:latin typeface="Breeze-kissed"/>
                <a:ea typeface="Breeze-kissed"/>
                <a:cs typeface="Breeze-kissed"/>
                <a:sym typeface="Breeze-kissed"/>
              </a:rPr>
              <a:t>This tool provides a solid foundation for financial data analysis and reporting. With the OpenAI API authentication fixed and some additional enhancements, it could become a valuable resource for tracking cryptocurrency trends and generating investment insights.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44903" y="1028700"/>
            <a:ext cx="3620942" cy="3242006"/>
          </a:xfrm>
          <a:custGeom>
            <a:avLst/>
            <a:gdLst/>
            <a:ahLst/>
            <a:cxnLst/>
            <a:rect r="r" b="b" t="t" l="l"/>
            <a:pathLst>
              <a:path h="3242006" w="3620942">
                <a:moveTo>
                  <a:pt x="0" y="0"/>
                </a:moveTo>
                <a:lnTo>
                  <a:pt x="3620942" y="0"/>
                </a:lnTo>
                <a:lnTo>
                  <a:pt x="3620942" y="3242006"/>
                </a:lnTo>
                <a:lnTo>
                  <a:pt x="0" y="3242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70" r="0" b="-33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09162" y="2079158"/>
            <a:ext cx="9198775" cy="6128684"/>
          </a:xfrm>
          <a:custGeom>
            <a:avLst/>
            <a:gdLst/>
            <a:ahLst/>
            <a:cxnLst/>
            <a:rect r="r" b="b" t="t" l="l"/>
            <a:pathLst>
              <a:path h="6128684" w="9198775">
                <a:moveTo>
                  <a:pt x="0" y="0"/>
                </a:moveTo>
                <a:lnTo>
                  <a:pt x="9198775" y="0"/>
                </a:lnTo>
                <a:lnTo>
                  <a:pt x="9198775" y="6128684"/>
                </a:lnTo>
                <a:lnTo>
                  <a:pt x="0" y="6128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79656" y="2981280"/>
            <a:ext cx="8257788" cy="4105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43"/>
              </a:lnSpc>
            </a:pPr>
            <a:r>
              <a:rPr lang="en-US" sz="11816" spc="744">
                <a:solidFill>
                  <a:srgbClr val="543923"/>
                </a:solidFill>
                <a:latin typeface="Blueberry"/>
                <a:ea typeface="Blueberry"/>
                <a:cs typeface="Blueberry"/>
                <a:sym typeface="Blueberry"/>
              </a:rPr>
              <a:t>Thank</a:t>
            </a:r>
          </a:p>
          <a:p>
            <a:pPr algn="ctr">
              <a:lnSpc>
                <a:spcPts val="16543"/>
              </a:lnSpc>
              <a:spcBef>
                <a:spcPct val="0"/>
              </a:spcBef>
            </a:pPr>
            <a:r>
              <a:rPr lang="en-US" sz="11816" spc="744">
                <a:solidFill>
                  <a:srgbClr val="543923"/>
                </a:solidFill>
                <a:latin typeface="Blueberry"/>
                <a:ea typeface="Blueberry"/>
                <a:cs typeface="Blueberry"/>
                <a:sym typeface="Blueberry"/>
              </a:rPr>
              <a:t>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220237">
            <a:off x="1426444" y="3485414"/>
            <a:ext cx="4541253" cy="5747229"/>
          </a:xfrm>
          <a:custGeom>
            <a:avLst/>
            <a:gdLst/>
            <a:ahLst/>
            <a:cxnLst/>
            <a:rect r="r" b="b" t="t" l="l"/>
            <a:pathLst>
              <a:path h="5747229" w="4541253">
                <a:moveTo>
                  <a:pt x="0" y="0"/>
                </a:moveTo>
                <a:lnTo>
                  <a:pt x="4541253" y="0"/>
                </a:lnTo>
                <a:lnTo>
                  <a:pt x="4541253" y="5747228"/>
                </a:lnTo>
                <a:lnTo>
                  <a:pt x="0" y="5747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073461">
            <a:off x="896435" y="2397255"/>
            <a:ext cx="1356189" cy="310819"/>
          </a:xfrm>
          <a:custGeom>
            <a:avLst/>
            <a:gdLst/>
            <a:ahLst/>
            <a:cxnLst/>
            <a:rect r="r" b="b" t="t" l="l"/>
            <a:pathLst>
              <a:path h="310819" w="1356189">
                <a:moveTo>
                  <a:pt x="0" y="0"/>
                </a:moveTo>
                <a:lnTo>
                  <a:pt x="1356189" y="0"/>
                </a:lnTo>
                <a:lnTo>
                  <a:pt x="1356189" y="310818"/>
                </a:lnTo>
                <a:lnTo>
                  <a:pt x="0" y="310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134053">
            <a:off x="1884330" y="1840793"/>
            <a:ext cx="1356189" cy="310819"/>
          </a:xfrm>
          <a:custGeom>
            <a:avLst/>
            <a:gdLst/>
            <a:ahLst/>
            <a:cxnLst/>
            <a:rect r="r" b="b" t="t" l="l"/>
            <a:pathLst>
              <a:path h="310819" w="1356189">
                <a:moveTo>
                  <a:pt x="0" y="0"/>
                </a:moveTo>
                <a:lnTo>
                  <a:pt x="1356189" y="0"/>
                </a:lnTo>
                <a:lnTo>
                  <a:pt x="1356189" y="310818"/>
                </a:lnTo>
                <a:lnTo>
                  <a:pt x="0" y="310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780805">
            <a:off x="3018977" y="1564409"/>
            <a:ext cx="1356189" cy="310819"/>
          </a:xfrm>
          <a:custGeom>
            <a:avLst/>
            <a:gdLst/>
            <a:ahLst/>
            <a:cxnLst/>
            <a:rect r="r" b="b" t="t" l="l"/>
            <a:pathLst>
              <a:path h="310819" w="1356189">
                <a:moveTo>
                  <a:pt x="0" y="0"/>
                </a:moveTo>
                <a:lnTo>
                  <a:pt x="1356188" y="0"/>
                </a:lnTo>
                <a:lnTo>
                  <a:pt x="1356188" y="310818"/>
                </a:lnTo>
                <a:lnTo>
                  <a:pt x="0" y="310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189420">
            <a:off x="15318079" y="7349565"/>
            <a:ext cx="1242042" cy="284658"/>
          </a:xfrm>
          <a:custGeom>
            <a:avLst/>
            <a:gdLst/>
            <a:ahLst/>
            <a:cxnLst/>
            <a:rect r="r" b="b" t="t" l="l"/>
            <a:pathLst>
              <a:path h="284658" w="1242042">
                <a:moveTo>
                  <a:pt x="0" y="0"/>
                </a:moveTo>
                <a:lnTo>
                  <a:pt x="1242041" y="0"/>
                </a:lnTo>
                <a:lnTo>
                  <a:pt x="1242041" y="284658"/>
                </a:lnTo>
                <a:lnTo>
                  <a:pt x="0" y="284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128828">
            <a:off x="14704398" y="8187229"/>
            <a:ext cx="1242042" cy="284658"/>
          </a:xfrm>
          <a:custGeom>
            <a:avLst/>
            <a:gdLst/>
            <a:ahLst/>
            <a:cxnLst/>
            <a:rect r="r" b="b" t="t" l="l"/>
            <a:pathLst>
              <a:path h="284658" w="1242042">
                <a:moveTo>
                  <a:pt x="0" y="0"/>
                </a:moveTo>
                <a:lnTo>
                  <a:pt x="1242041" y="0"/>
                </a:lnTo>
                <a:lnTo>
                  <a:pt x="1242041" y="284657"/>
                </a:lnTo>
                <a:lnTo>
                  <a:pt x="0" y="2846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482076">
            <a:off x="13862415" y="8846744"/>
            <a:ext cx="1242042" cy="284658"/>
          </a:xfrm>
          <a:custGeom>
            <a:avLst/>
            <a:gdLst/>
            <a:ahLst/>
            <a:cxnLst/>
            <a:rect r="r" b="b" t="t" l="l"/>
            <a:pathLst>
              <a:path h="284658" w="1242042">
                <a:moveTo>
                  <a:pt x="0" y="0"/>
                </a:moveTo>
                <a:lnTo>
                  <a:pt x="1242042" y="0"/>
                </a:lnTo>
                <a:lnTo>
                  <a:pt x="1242042" y="284658"/>
                </a:lnTo>
                <a:lnTo>
                  <a:pt x="0" y="284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165342" y="340864"/>
            <a:ext cx="2885191" cy="3063427"/>
          </a:xfrm>
          <a:custGeom>
            <a:avLst/>
            <a:gdLst/>
            <a:ahLst/>
            <a:cxnLst/>
            <a:rect r="r" b="b" t="t" l="l"/>
            <a:pathLst>
              <a:path h="3063427" w="2885191">
                <a:moveTo>
                  <a:pt x="0" y="0"/>
                </a:moveTo>
                <a:lnTo>
                  <a:pt x="2885191" y="0"/>
                </a:lnTo>
                <a:lnTo>
                  <a:pt x="2885191" y="3063427"/>
                </a:lnTo>
                <a:lnTo>
                  <a:pt x="0" y="30634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DAGukItXYWg</dc:identifier>
  <dcterms:modified xsi:type="dcterms:W3CDTF">2011-08-01T06:04:30Z</dcterms:modified>
  <cp:revision>1</cp:revision>
  <dc:title>Financial Data Extractor &amp; Reporter</dc:title>
</cp:coreProperties>
</file>